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24" r:id="rId5"/>
    <p:sldId id="2527" r:id="rId6"/>
    <p:sldId id="2537" r:id="rId7"/>
    <p:sldId id="2536" r:id="rId8"/>
    <p:sldId id="2539" r:id="rId9"/>
    <p:sldId id="2544" r:id="rId10"/>
    <p:sldId id="2546" r:id="rId11"/>
    <p:sldId id="2545" r:id="rId12"/>
    <p:sldId id="2538" r:id="rId13"/>
    <p:sldId id="2528" r:id="rId14"/>
    <p:sldId id="2552" r:id="rId15"/>
    <p:sldId id="2553" r:id="rId16"/>
    <p:sldId id="2554" r:id="rId17"/>
    <p:sldId id="2548" r:id="rId18"/>
    <p:sldId id="2555" r:id="rId19"/>
    <p:sldId id="2549" r:id="rId20"/>
    <p:sldId id="2469" r:id="rId21"/>
    <p:sldId id="2550" r:id="rId22"/>
    <p:sldId id="2551" r:id="rId23"/>
    <p:sldId id="2530" r:id="rId24"/>
    <p:sldId id="25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083" autoAdjust="0"/>
  </p:normalViewPr>
  <p:slideViewPr>
    <p:cSldViewPr snapToGrid="0" snapToObjects="1" showGuides="1">
      <p:cViewPr varScale="1">
        <p:scale>
          <a:sx n="62" d="100"/>
          <a:sy n="62" d="100"/>
        </p:scale>
        <p:origin x="1020" y="60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heatmaps of ratings with Google Maps we can take a closer look at our competition. We can see that the financial district is a popular location as well as Union Square. </a:t>
            </a:r>
          </a:p>
        </p:txBody>
      </p:sp>
    </p:spTree>
    <p:extLst>
      <p:ext uri="{BB962C8B-B14F-4D97-AF65-F5344CB8AC3E}">
        <p14:creationId xmlns:p14="http://schemas.microsoft.com/office/powerpoint/2010/main" val="4017183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heatmaps of ratings with Google Maps we can take a closer look at our competition. We can see that the financial district is a popular location as well as Union Square. </a:t>
            </a:r>
          </a:p>
        </p:txBody>
      </p:sp>
    </p:spTree>
    <p:extLst>
      <p:ext uri="{BB962C8B-B14F-4D97-AF65-F5344CB8AC3E}">
        <p14:creationId xmlns:p14="http://schemas.microsoft.com/office/powerpoint/2010/main" val="2610421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heatmaps of ratings with Google Maps we can take a closer look at our competition. We can see that the financial district is a popular location as well as Union Square. </a:t>
            </a:r>
          </a:p>
        </p:txBody>
      </p:sp>
    </p:spTree>
    <p:extLst>
      <p:ext uri="{BB962C8B-B14F-4D97-AF65-F5344CB8AC3E}">
        <p14:creationId xmlns:p14="http://schemas.microsoft.com/office/powerpoint/2010/main" val="1940354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heatmaps of ratings with Google Maps we can take a closer look at our competition. We can see that the financial district is a popular location as well as Union Square. </a:t>
            </a:r>
          </a:p>
        </p:txBody>
      </p:sp>
    </p:spTree>
    <p:extLst>
      <p:ext uri="{BB962C8B-B14F-4D97-AF65-F5344CB8AC3E}">
        <p14:creationId xmlns:p14="http://schemas.microsoft.com/office/powerpoint/2010/main" val="486167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37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00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the yelp API to sample NY, CA, TX, 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were able sample over 2500 businesses, &amp; reviewed the ratings, price points, and categories.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spent significant time cleaning the data, removing outliers that did not fit our search params.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the yelp API to sample NY, CA, TX, 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were able sample over 2500 businesses, &amp; reviewed the ratings, price points, and categories.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spent significant time cleaning the data, removing outliers that did not fit our search params.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50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the yelp API to sample NY, CA, TX, 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were able sample over 2500 businesses, &amp; reviewed the ratings, price points, and categories.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spent significant time cleaning the data, removing outliers that did not fit our search params.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53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12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27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895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looks like crap – fix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50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shows which states receive the most reviews or customers using yelp and reviewing their restaurant. </a:t>
            </a:r>
          </a:p>
          <a:p>
            <a:r>
              <a:rPr lang="en-US" dirty="0"/>
              <a:t>Assuming the overhead and upkeep for the restaurant is the same in each state, CA looks promising so far.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905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shows top 10 categories in CA. </a:t>
            </a:r>
          </a:p>
          <a:p>
            <a:r>
              <a:rPr lang="en-US" dirty="0"/>
              <a:t>Check csv for counts and add labels to top 3.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03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shows top 10 categories in 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996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shows top 10 categories in CA.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26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Clearly BBQ is #1 in Texas. American is actually a combination of New American and Traditional, but was combined during cleaning of the data. New American is often described as having more fusion.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82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533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s in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hape 223">
            <a:extLst>
              <a:ext uri="{FF2B5EF4-FFF2-40B4-BE49-F238E27FC236}">
                <a16:creationId xmlns:a16="http://schemas.microsoft.com/office/drawing/2014/main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8" name="Shape 224">
            <a:extLst>
              <a:ext uri="{FF2B5EF4-FFF2-40B4-BE49-F238E27FC236}">
                <a16:creationId xmlns:a16="http://schemas.microsoft.com/office/drawing/2014/main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9" name="Shape 225">
            <a:extLst>
              <a:ext uri="{FF2B5EF4-FFF2-40B4-BE49-F238E27FC236}">
                <a16:creationId xmlns:a16="http://schemas.microsoft.com/office/drawing/2014/main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4190984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/>
              <a:t>Caption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hape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540747" y="4350527"/>
            <a:ext cx="1919693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6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MARGIE'S TRAVEL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US" sz="1050" smtClean="0">
                <a:solidFill>
                  <a:schemeClr val="tx2"/>
                </a:solidFill>
              </a:rPr>
              <a:pPr algn="ctr"/>
              <a:t>‹#›</a:t>
            </a:fld>
            <a:endParaRPr lang="en-US" sz="1050" dirty="0">
              <a:solidFill>
                <a:schemeClr val="tx2"/>
              </a:solidFill>
            </a:endParaRPr>
          </a:p>
        </p:txBody>
      </p:sp>
      <p:sp>
        <p:nvSpPr>
          <p:cNvPr id="19" name="Shape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537006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44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66" r:id="rId11"/>
    <p:sldLayoutId id="2147483678" r:id="rId12"/>
    <p:sldLayoutId id="2147483679" r:id="rId13"/>
    <p:sldLayoutId id="2147483672" r:id="rId14"/>
    <p:sldLayoutId id="2147483683" r:id="rId15"/>
    <p:sldLayoutId id="2147483675" r:id="rId16"/>
    <p:sldLayoutId id="2147483681" r:id="rId17"/>
    <p:sldLayoutId id="2147483682" r:id="rId18"/>
    <p:sldLayoutId id="2147483671" r:id="rId19"/>
    <p:sldLayoutId id="2147483677" r:id="rId20"/>
    <p:sldLayoutId id="214748367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A3BA48-F34B-6346-ABF0-1EE5BC4F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23445"/>
          <a:stretch/>
        </p:blipFill>
        <p:spPr>
          <a:xfrm>
            <a:off x="-2128" y="0"/>
            <a:ext cx="12194128" cy="62198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YELP</a:t>
            </a:r>
            <a:br>
              <a:rPr lang="en-US" sz="8000" dirty="0"/>
            </a:br>
            <a:r>
              <a:rPr lang="en-US" sz="5400" dirty="0"/>
              <a:t>DATA ANALYTICS</a:t>
            </a:r>
            <a:endParaRPr lang="en-US" sz="8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can YELP Data Analysts do for you?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DCA103C-30E0-4C81-9E5C-0A61C91AEABE}"/>
              </a:ext>
            </a:extLst>
          </p:cNvPr>
          <p:cNvSpPr txBox="1"/>
          <p:nvPr/>
        </p:nvSpPr>
        <p:spPr>
          <a:xfrm>
            <a:off x="3766088" y="278969"/>
            <a:ext cx="526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New York Heat Map By Rating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F2520-87C2-4929-AC87-E6315E58CD5D}"/>
              </a:ext>
            </a:extLst>
          </p:cNvPr>
          <p:cNvSpPr txBox="1"/>
          <p:nvPr/>
        </p:nvSpPr>
        <p:spPr>
          <a:xfrm>
            <a:off x="8880529" y="2828835"/>
            <a:ext cx="2831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Where is our competition? </a:t>
            </a:r>
          </a:p>
          <a:p>
            <a:endParaRPr lang="en-US" sz="2000" b="1" dirty="0"/>
          </a:p>
          <a:p>
            <a:r>
              <a:rPr lang="en-US" sz="2000" b="1" dirty="0"/>
              <a:t>Will we be able to stand the heat? 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346826F-836C-46E2-BE6D-85BDFAB47AF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75" r="75"/>
          <a:stretch>
            <a:fillRect/>
          </a:stretch>
        </p:blipFill>
        <p:spPr>
          <a:xfrm>
            <a:off x="480447" y="1363851"/>
            <a:ext cx="7992562" cy="482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9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DCA103C-30E0-4C81-9E5C-0A61C91AEABE}"/>
              </a:ext>
            </a:extLst>
          </p:cNvPr>
          <p:cNvSpPr txBox="1"/>
          <p:nvPr/>
        </p:nvSpPr>
        <p:spPr>
          <a:xfrm>
            <a:off x="3766088" y="278969"/>
            <a:ext cx="5266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San </a:t>
            </a:r>
            <a:r>
              <a:rPr lang="en-US" sz="2800" b="1" dirty="0"/>
              <a:t>Francisco</a:t>
            </a:r>
            <a:r>
              <a:rPr lang="en-US" sz="2400" b="1" dirty="0"/>
              <a:t> Heat Map By Rating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F2520-87C2-4929-AC87-E6315E58CD5D}"/>
              </a:ext>
            </a:extLst>
          </p:cNvPr>
          <p:cNvSpPr txBox="1"/>
          <p:nvPr/>
        </p:nvSpPr>
        <p:spPr>
          <a:xfrm>
            <a:off x="8880529" y="2828835"/>
            <a:ext cx="2831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Where is our competition? </a:t>
            </a:r>
          </a:p>
          <a:p>
            <a:endParaRPr lang="en-US" sz="2000" b="1" dirty="0"/>
          </a:p>
          <a:p>
            <a:r>
              <a:rPr lang="en-US" sz="2000" b="1" dirty="0"/>
              <a:t>Will we be able to stand the heat?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6FFF95-3CDA-4CAC-B71E-731F4FB62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7" y="1081158"/>
            <a:ext cx="8074197" cy="5367813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432A28-607C-4F1D-AB2C-2AB99EC234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1353800" cy="6858000"/>
          </a:xfrm>
        </p:spPr>
      </p:sp>
    </p:spTree>
    <p:extLst>
      <p:ext uri="{BB962C8B-B14F-4D97-AF65-F5344CB8AC3E}">
        <p14:creationId xmlns:p14="http://schemas.microsoft.com/office/powerpoint/2010/main" val="56194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DCA103C-30E0-4C81-9E5C-0A61C91AEABE}"/>
              </a:ext>
            </a:extLst>
          </p:cNvPr>
          <p:cNvSpPr txBox="1"/>
          <p:nvPr/>
        </p:nvSpPr>
        <p:spPr>
          <a:xfrm>
            <a:off x="3766088" y="278969"/>
            <a:ext cx="526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Austin, TX Heat Map By Rating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F2520-87C2-4929-AC87-E6315E58CD5D}"/>
              </a:ext>
            </a:extLst>
          </p:cNvPr>
          <p:cNvSpPr txBox="1"/>
          <p:nvPr/>
        </p:nvSpPr>
        <p:spPr>
          <a:xfrm>
            <a:off x="8880529" y="2828835"/>
            <a:ext cx="2831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Where is our competition? </a:t>
            </a:r>
          </a:p>
          <a:p>
            <a:endParaRPr lang="en-US" sz="2000" b="1" dirty="0"/>
          </a:p>
          <a:p>
            <a:r>
              <a:rPr lang="en-US" sz="2000" b="1" dirty="0"/>
              <a:t>Will we be able to stand the heat?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51F485-4B82-4D81-BE2B-395468F1C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24" y="1087464"/>
            <a:ext cx="7847309" cy="46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7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DCA103C-30E0-4C81-9E5C-0A61C91AEABE}"/>
              </a:ext>
            </a:extLst>
          </p:cNvPr>
          <p:cNvSpPr txBox="1"/>
          <p:nvPr/>
        </p:nvSpPr>
        <p:spPr>
          <a:xfrm>
            <a:off x="3766088" y="278969"/>
            <a:ext cx="526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Chicago, IL Heat Map By Rating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F2520-87C2-4929-AC87-E6315E58CD5D}"/>
              </a:ext>
            </a:extLst>
          </p:cNvPr>
          <p:cNvSpPr txBox="1"/>
          <p:nvPr/>
        </p:nvSpPr>
        <p:spPr>
          <a:xfrm>
            <a:off x="8880529" y="2828835"/>
            <a:ext cx="2831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Where is our competition? </a:t>
            </a:r>
          </a:p>
          <a:p>
            <a:endParaRPr lang="en-US" sz="2000" b="1" dirty="0"/>
          </a:p>
          <a:p>
            <a:r>
              <a:rPr lang="en-US" sz="2000" b="1" dirty="0"/>
              <a:t>Will we be able to stand the heat? 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2A73696-BF3A-4D1D-9E63-2488C7C20AD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10890" b="10890"/>
          <a:stretch>
            <a:fillRect/>
          </a:stretch>
        </p:blipFill>
        <p:spPr>
          <a:xfrm>
            <a:off x="667719" y="1363868"/>
            <a:ext cx="7864271" cy="47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4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434" y="1308101"/>
            <a:ext cx="4085973" cy="16055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cs typeface="+mj-cs"/>
              </a:rPr>
              <a:t>Client Recommendation: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904" y="561814"/>
            <a:ext cx="5375274" cy="57343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Based on our analysis and our clients business model, we decided that it would be best to pursue expansion into the CA market, specializing in a Burger Restaurant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While CA is more competitive than other cities based on competitor ratings, they have less overall competition and it is a better fit with their current menu.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E92E34-1AB9-41AC-9491-04F87961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70" y="2997647"/>
            <a:ext cx="4553585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6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DE5B3A2A-1EC5-4AC6-8570-029253E1C1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70100" y="0"/>
            <a:ext cx="8051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C61E43E2-6B96-4973-BF6F-D2DB1C305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06C037-4AC8-4663-AD38-5416556A9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48" y="1177863"/>
            <a:ext cx="4915586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31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219" y="449451"/>
            <a:ext cx="4085973" cy="137690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60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C978C-0143-4A78-A841-EF64EE83E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76" y="210249"/>
            <a:ext cx="9531458" cy="554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1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8" y="2247679"/>
            <a:ext cx="4008437" cy="3823511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Used YELP API json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Converted to CSV with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Cleaned Data as needed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Grouped and graphed data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Placeholder 4" descr="Flat lay of work desk with woman pointing at map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21" r="4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32" y="259868"/>
            <a:ext cx="4701744" cy="139520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Data Collection Example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085" y="2077197"/>
            <a:ext cx="4008437" cy="3823511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Placeholder 4" descr="Flat lay of work desk with woman pointing at map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21" r="4321"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0BF9D5-8234-458E-A83E-C447B96ED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57" y="1655076"/>
            <a:ext cx="5517396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80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32" y="259868"/>
            <a:ext cx="4701744" cy="139520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Data Collection Example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085" y="2077197"/>
            <a:ext cx="4008437" cy="3823511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Placeholder 4" descr="Flat lay of work desk with woman pointing at map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21" r="4321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05B1EB-E71D-4700-ABB5-7B297F6BB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03" y="1962633"/>
            <a:ext cx="5638800" cy="304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7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35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9111"/>
            <a:ext cx="3313164" cy="36737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cs typeface="+mj-cs"/>
              </a:rPr>
              <a:t>Our Team</a:t>
            </a:r>
            <a:br>
              <a:rPr lang="en-US" sz="4000" dirty="0">
                <a:solidFill>
                  <a:srgbClr val="FFFFFF"/>
                </a:solidFill>
                <a:cs typeface="+mj-cs"/>
              </a:rPr>
            </a:br>
            <a:r>
              <a:rPr lang="en-US" sz="4000" dirty="0">
                <a:solidFill>
                  <a:srgbClr val="FFFFFF"/>
                </a:solidFill>
                <a:cs typeface="+mj-cs"/>
              </a:rPr>
              <a:t>EMJB Analytics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FFFFFF"/>
                </a:solidFill>
                <a:cs typeface="+mn-cs"/>
              </a:rPr>
              <a:t>ElieHakim</a:t>
            </a:r>
            <a:endParaRPr lang="en-US" sz="3600" dirty="0">
              <a:solidFill>
                <a:srgbClr val="FFFFFF"/>
              </a:solidFill>
              <a:cs typeface="+mn-cs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cs typeface="+mn-cs"/>
              </a:rPr>
              <a:t>Miguel </a:t>
            </a:r>
            <a:r>
              <a:rPr lang="en-US" sz="3600" dirty="0" err="1">
                <a:solidFill>
                  <a:srgbClr val="FFFFFF"/>
                </a:solidFill>
                <a:cs typeface="+mn-cs"/>
              </a:rPr>
              <a:t>Patxot</a:t>
            </a:r>
            <a:endParaRPr lang="en-US" sz="3600" dirty="0">
              <a:solidFill>
                <a:srgbClr val="FFFFFF"/>
              </a:solidFill>
              <a:cs typeface="+mn-cs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cs typeface="+mn-cs"/>
              </a:rPr>
              <a:t>Jon </a:t>
            </a:r>
            <a:r>
              <a:rPr lang="en-US" sz="3600" dirty="0" err="1">
                <a:solidFill>
                  <a:srgbClr val="FFFFFF"/>
                </a:solidFill>
                <a:cs typeface="+mn-cs"/>
              </a:rPr>
              <a:t>Rinko</a:t>
            </a:r>
            <a:endParaRPr lang="en-US" sz="3600" dirty="0">
              <a:solidFill>
                <a:srgbClr val="FFFFFF"/>
              </a:solidFill>
              <a:cs typeface="+mn-cs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cs typeface="+mn-cs"/>
              </a:rPr>
              <a:t>Ben Suh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B0DD44-DE9B-4939-8993-41D5E87B8A20}"/>
              </a:ext>
            </a:extLst>
          </p:cNvPr>
          <p:cNvSpPr txBox="1"/>
          <p:nvPr/>
        </p:nvSpPr>
        <p:spPr>
          <a:xfrm>
            <a:off x="8319928" y="6321668"/>
            <a:ext cx="516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Bringing data to life since 2019</a:t>
            </a:r>
          </a:p>
        </p:txBody>
      </p:sp>
    </p:spTree>
    <p:extLst>
      <p:ext uri="{BB962C8B-B14F-4D97-AF65-F5344CB8AC3E}">
        <p14:creationId xmlns:p14="http://schemas.microsoft.com/office/powerpoint/2010/main" val="855216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ravel Themed Flat lay">
            <a:extLst>
              <a:ext uri="{FF2B5EF4-FFF2-40B4-BE49-F238E27FC236}">
                <a16:creationId xmlns:a16="http://schemas.microsoft.com/office/drawing/2014/main" id="{2320BECE-3734-8743-8137-451E559E99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745" b="11745"/>
          <a:stretch>
            <a:fillRect/>
          </a:stretch>
        </p:blipFill>
        <p:spPr>
          <a:xfrm>
            <a:off x="838200" y="0"/>
            <a:ext cx="11353800" cy="579120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lvl="0"/>
            <a:r>
              <a:rPr lang="en-US" dirty="0">
                <a:sym typeface="Bebas"/>
              </a:rPr>
              <a:t>THANK YOU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A2EB0-790F-4523-9CF8-F05965662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945" y="0"/>
            <a:ext cx="1850728" cy="189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89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D8A761-4FF9-4CEB-80F5-216BB69250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Questions?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C76519-2681-4932-992D-2DF9C4D9E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806" y="26850"/>
            <a:ext cx="4996194" cy="203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329609"/>
            <a:ext cx="6632257" cy="1697311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Our client is looking to expand their restaurant empire to California, Texas, Chicago or New York </a:t>
            </a:r>
            <a:br>
              <a:rPr lang="en-US" sz="3600" dirty="0">
                <a:solidFill>
                  <a:schemeClr val="accent1">
                    <a:lumMod val="75000"/>
                    <a:lumOff val="25000"/>
                  </a:schemeClr>
                </a:solidFill>
              </a:rPr>
            </a:br>
            <a:endParaRPr lang="en-US" sz="3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7640" y="1798321"/>
            <a:ext cx="5791200" cy="4272870"/>
          </a:xfrm>
        </p:spPr>
        <p:txBody>
          <a:bodyPr anchor="t">
            <a:normAutofit lnSpcReduction="10000"/>
          </a:bodyPr>
          <a:lstStyle/>
          <a:p>
            <a:endParaRPr lang="en-US" sz="20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Project Goals: 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Determine which geographic area provides the best business opportunity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Determine which categories of food groups to include on their menu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Determine which areas have the most competition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DE929C2-CECF-4E72-810C-75B9E7BC25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40680"/>
          <a:stretch/>
        </p:blipFill>
        <p:spPr>
          <a:xfrm>
            <a:off x="5958840" y="329608"/>
            <a:ext cx="5812557" cy="6528392"/>
          </a:xfrm>
        </p:spPr>
      </p:pic>
    </p:spTree>
    <p:extLst>
      <p:ext uri="{BB962C8B-B14F-4D97-AF65-F5344CB8AC3E}">
        <p14:creationId xmlns:p14="http://schemas.microsoft.com/office/powerpoint/2010/main" val="663658343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0" y="1308100"/>
            <a:ext cx="3350719" cy="39179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cs typeface="+mj-cs"/>
              </a:rPr>
              <a:t>Average Reviews per Restaurant by State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2941" y="1308101"/>
            <a:ext cx="4927600" cy="39179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/>
            <a:endParaRPr lang="en-US" sz="1700" b="1" dirty="0"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ED7FD-F584-475C-819D-D521EBA35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61" y="863730"/>
            <a:ext cx="5873900" cy="549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3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0" y="1"/>
            <a:ext cx="10021918" cy="1332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+mj-cs"/>
              </a:rPr>
              <a:t>Top 10 Categories in San Francisco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8690DE-A2AF-4E6C-8DCB-0DFB1121A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012" y="1332854"/>
            <a:ext cx="8710048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0" y="1"/>
            <a:ext cx="10021918" cy="1332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+mj-cs"/>
              </a:rPr>
              <a:t>Top 10 Categories in New York City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D2F298-0724-46AD-8BE8-3E571C89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478" y="1913897"/>
            <a:ext cx="8741044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0" y="1"/>
            <a:ext cx="10021918" cy="1332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+mj-cs"/>
              </a:rPr>
              <a:t>Top Ten Categories in Chicago, IL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CC07E-9F33-4D3D-983F-8AAD5AA9F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940" y="1666069"/>
            <a:ext cx="8883689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0" y="1"/>
            <a:ext cx="10021918" cy="1332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+mj-cs"/>
              </a:rPr>
              <a:t>Top 10 Categories in Texas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587023-2808-474F-885C-3621688CDA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3" r="-2663"/>
          <a:stretch/>
        </p:blipFill>
        <p:spPr>
          <a:xfrm>
            <a:off x="1746142" y="1332854"/>
            <a:ext cx="8836918" cy="513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93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0" y="1308101"/>
            <a:ext cx="3350719" cy="13266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cs typeface="+mj-cs"/>
              </a:rPr>
              <a:t>Lessons learned from analysis: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3555" y="561814"/>
            <a:ext cx="5375274" cy="57343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The most reviews come from CA and then NY as these are some of the busiest cities in the country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Many of the most popular categories are similar regardless of location: Italian, American(New and Traditional), Breakfast, Mexican, Seafood, …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One thing that stands out from the analysis: TX is famous for BBQ and burgers and that is a significant data point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Based on the analysis, it appears CA has the most demand for a new restaurant and some of the most popular restaurants in CA are involve seafood and American fusion.</a:t>
            </a:r>
          </a:p>
        </p:txBody>
      </p:sp>
    </p:spTree>
    <p:extLst>
      <p:ext uri="{BB962C8B-B14F-4D97-AF65-F5344CB8AC3E}">
        <p14:creationId xmlns:p14="http://schemas.microsoft.com/office/powerpoint/2010/main" val="2037904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646930_Travel presentation_AAS_v4" id="{69A0B7D3-DFC2-4DF4-94EE-39D7101E6D25}" vid="{C2C8F544-DED4-470E-87EA-91DC811D31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DE6D2A-0A40-4DAB-B8AE-656243D6AB33}">
  <ds:schemaRefs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812</Words>
  <Application>Microsoft Office PowerPoint</Application>
  <PresentationFormat>Widescreen</PresentationFormat>
  <Paragraphs>92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Gill Sans MT</vt:lpstr>
      <vt:lpstr>Gill Sans Nova Light</vt:lpstr>
      <vt:lpstr>Helvetica Light</vt:lpstr>
      <vt:lpstr>Segoe UI Light</vt:lpstr>
      <vt:lpstr>Office Theme</vt:lpstr>
      <vt:lpstr>YELP DATA ANALYTICS</vt:lpstr>
      <vt:lpstr>Our Team EMJB Analytics</vt:lpstr>
      <vt:lpstr>Our client is looking to expand their restaurant empire to California, Texas, Chicago or New York  </vt:lpstr>
      <vt:lpstr>Average Reviews per Restaurant by State</vt:lpstr>
      <vt:lpstr>Top 10 Categories in San Francisco</vt:lpstr>
      <vt:lpstr>Top 10 Categories in New York City</vt:lpstr>
      <vt:lpstr>Top Ten Categories in Chicago, IL</vt:lpstr>
      <vt:lpstr>Top 10 Categories in Texas</vt:lpstr>
      <vt:lpstr>Lessons learned from analysis:</vt:lpstr>
      <vt:lpstr>PowerPoint Presentation</vt:lpstr>
      <vt:lpstr>PowerPoint Presentation</vt:lpstr>
      <vt:lpstr>PowerPoint Presentation</vt:lpstr>
      <vt:lpstr>PowerPoint Presentation</vt:lpstr>
      <vt:lpstr>Client Recommendation:</vt:lpstr>
      <vt:lpstr>PowerPoint Presentation</vt:lpstr>
      <vt:lpstr>PowerPoint Presentation</vt:lpstr>
      <vt:lpstr>Data Collection</vt:lpstr>
      <vt:lpstr>Data Collection Example</vt:lpstr>
      <vt:lpstr>Data Collection Example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2019-10-02T18:05:13Z</dcterms:created>
  <dcterms:modified xsi:type="dcterms:W3CDTF">2019-10-03T20:16:06Z</dcterms:modified>
</cp:coreProperties>
</file>